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82" r:id="rId4"/>
    <p:sldId id="283" r:id="rId5"/>
    <p:sldId id="294" r:id="rId6"/>
    <p:sldId id="284" r:id="rId7"/>
    <p:sldId id="299" r:id="rId8"/>
    <p:sldId id="285" r:id="rId9"/>
    <p:sldId id="297" r:id="rId10"/>
    <p:sldId id="298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6" r:id="rId20"/>
    <p:sldId id="300" r:id="rId21"/>
    <p:sldId id="281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6C6-81F4-4519-9079-AF890DC98B6C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AAA4-DFE3-4D2C-9B60-995C57644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0F6B-64D5-4AEC-B2BF-D30EF315F925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8C33-9EA1-4EDE-B19D-348A874F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CEEB-F192-488A-BBA6-24080049295E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6DCB-0FA0-4C15-8CB8-AA3BF29D8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CA0B-8548-4D8C-90D1-9468A07FCAE8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3BFDF-26C0-4353-89A8-F268EE31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28BD-A734-45BE-B661-1201110391FA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06D2-7187-425F-A81B-7ABE268E4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09C6-4547-477B-9044-01BB61F5BFF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81F46-B26E-4071-AC5F-472CADA6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89C8-34C5-4936-8F7F-A65BEEA50CCD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A3345-28B8-4A86-AA49-F2F404683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6DCC-81DB-4788-B6C7-FC9E62D80782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EFD0-4438-48A4-B40A-81184EC4A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FF72-3616-4CE6-98A7-9BCE026A52A0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C59F-ADE7-47B6-A23D-9708738F9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B776-9AA1-4745-A9B1-789BDA86F531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1F01-971E-4B83-A1A6-60D30124F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C077-62D9-43B1-8E5F-CA6CFE3614DF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AB8E-0051-4D29-B0F5-3BF816B55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FAD3C7-2688-42A2-B994-3A61870DB539}" type="datetimeFigureOut">
              <a:rPr lang="ru-RU"/>
              <a:pPr>
                <a:defRPr/>
              </a:pPr>
              <a:t>26.10.2018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D6F6D7-EECB-4BC3-9407-C45125879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929718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 </a:t>
            </a:r>
            <a:r>
              <a:rPr lang="ru-RU" sz="3100" b="1" dirty="0" smtClean="0">
                <a:solidFill>
                  <a:srgbClr val="0070C0"/>
                </a:solidFill>
              </a:rPr>
              <a:t>ВОРОШИЛОВСКая  РАЙОННая ГОРОДА ДОНЕЦКА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err="1" smtClean="0">
                <a:solidFill>
                  <a:srgbClr val="0070C0"/>
                </a:solidFill>
              </a:rPr>
              <a:t>ТЕРРИТОРИАЛЬНая</a:t>
            </a:r>
            <a:r>
              <a:rPr lang="ru-RU" sz="3100" b="1" dirty="0" smtClean="0">
                <a:solidFill>
                  <a:srgbClr val="0070C0"/>
                </a:solidFill>
              </a:rPr>
              <a:t>  </a:t>
            </a:r>
            <a:r>
              <a:rPr lang="ru-RU" sz="3100" b="1" dirty="0" err="1" smtClean="0">
                <a:solidFill>
                  <a:srgbClr val="0070C0"/>
                </a:solidFill>
              </a:rPr>
              <a:t>ПРОФСОЮЗНая</a:t>
            </a:r>
            <a:r>
              <a:rPr lang="ru-RU" sz="3100" b="1" dirty="0" smtClean="0">
                <a:solidFill>
                  <a:srgbClr val="0070C0"/>
                </a:solidFill>
              </a:rPr>
              <a:t>  </a:t>
            </a:r>
            <a:r>
              <a:rPr lang="ru-RU" sz="3100" b="1" dirty="0" err="1" smtClean="0">
                <a:solidFill>
                  <a:srgbClr val="0070C0"/>
                </a:solidFill>
              </a:rPr>
              <a:t>ОРГАНИЗАЦИя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ПРОФЕССИОНАЛЬНОГО СОЮЗА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 РАБОТНИКОВ ОБРАЗОВАНИЯ И НАУКИ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 ДОНЕЦКОЙ НАРОДНОЙ РЕСПУБЛИКИ</a:t>
            </a: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314" name="Рисунок 5" descr="Без-имени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786188"/>
            <a:ext cx="731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ew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Рисунок 2" descr="S1280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4318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S12800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955925"/>
            <a:ext cx="579437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S12500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50"/>
            <a:ext cx="43576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banner_ppo4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0113" y="3533775"/>
            <a:ext cx="31638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625" y="1285875"/>
            <a:ext cx="8982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Доносить до членов Профсоюза нашу деятельность – </a:t>
            </a:r>
          </a:p>
          <a:p>
            <a:pPr algn="just">
              <a:tabLst>
                <a:tab pos="457200" algn="l"/>
              </a:tabLst>
            </a:pP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это одна из мотиваций, что определяет </a:t>
            </a:r>
          </a:p>
          <a:p>
            <a:pPr algn="just">
              <a:tabLst>
                <a:tab pos="457200" algn="l"/>
              </a:tabLst>
            </a:pPr>
            <a:r>
              <a:rPr lang="ru-RU" sz="2400" b="1" i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 объединяет людей в Профсоюзе.</a:t>
            </a:r>
            <a:endParaRPr lang="ru-RU" sz="3200" b="1" i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Рисунок 5" descr="S1250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540000"/>
            <a:ext cx="35718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4572000" y="3000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571750"/>
            <a:ext cx="52244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4429125"/>
            <a:ext cx="44291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Конкурс рисунков «Профсоюз глазами детей» (февраль 2018 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14313" y="2071688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</a:t>
            </a:r>
            <a:r>
              <a:rPr lang="ru-RU" sz="2400" b="1">
                <a:latin typeface="Franklin Gothic Book" pitchFamily="34" charset="0"/>
              </a:rPr>
              <a:t>Победителями конкурса стали </a:t>
            </a:r>
          </a:p>
          <a:p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МОУ «СФМШ № 17», председатель Билан Зоя Михайловна; </a:t>
            </a:r>
          </a:p>
          <a:p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МОУ «Школа № 14», председатель Шухнина Нина Петровна. </a:t>
            </a: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357188" y="3500438"/>
            <a:ext cx="5214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Поощрительными выплатами были награждены первичные профсоюзные организации, принявшие активное участие в конкурсе:</a:t>
            </a:r>
            <a:endParaRPr lang="ru-RU" sz="1400" b="1"/>
          </a:p>
          <a:p>
            <a:pPr eaLnBrk="0" hangingPunct="0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МОУ «Школа № 9», председатель Маличенко Елена Васильевна;  </a:t>
            </a:r>
          </a:p>
          <a:p>
            <a:pPr eaLnBrk="0" hangingPunct="0"/>
            <a:endParaRPr lang="ru-RU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МОУ «Специализированная школа № 18», председатель Головатая Ирина Викторовна.</a:t>
            </a:r>
            <a:endParaRPr lang="ru-RU" sz="2400" b="1">
              <a:solidFill>
                <a:srgbClr val="FF0000"/>
              </a:solidFill>
            </a:endParaRPr>
          </a:p>
        </p:txBody>
      </p:sp>
      <p:pic>
        <p:nvPicPr>
          <p:cNvPr id="24581" name="Рисунок 6" descr="IMG_20180425_1404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429000"/>
            <a:ext cx="2500313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Неделя Охраны труда (апрель 2018 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14313" y="1503363"/>
            <a:ext cx="535781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Активное участие в проведении Недели Охраны труда приняли: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МОУ «Школа № 9», </a:t>
            </a:r>
            <a:r>
              <a:rPr lang="ru-RU">
                <a:latin typeface="Franklin Gothic Book" pitchFamily="34" charset="0"/>
              </a:rPr>
              <a:t>председатель Маличенко Елена Васильевна; 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МДОУ № 327</a:t>
            </a:r>
            <a:r>
              <a:rPr lang="ru-RU">
                <a:latin typeface="Franklin Gothic Book" pitchFamily="34" charset="0"/>
              </a:rPr>
              <a:t>, председатель Басова Татьяна Николаевна;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МДОУ № 127</a:t>
            </a:r>
            <a:r>
              <a:rPr lang="ru-RU">
                <a:latin typeface="Franklin Gothic Book" pitchFamily="34" charset="0"/>
              </a:rPr>
              <a:t>, председатель Потапенко Татьяна Фёдоровна;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МОУ «СФМШ № 17»</a:t>
            </a:r>
            <a:r>
              <a:rPr lang="ru-RU">
                <a:latin typeface="Franklin Gothic Book" pitchFamily="34" charset="0"/>
              </a:rPr>
              <a:t>, председатель Билан Зоя Михайловна;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МОУ «Школа № 13», </a:t>
            </a:r>
            <a:r>
              <a:rPr lang="ru-RU">
                <a:latin typeface="Franklin Gothic Book" pitchFamily="34" charset="0"/>
              </a:rPr>
              <a:t>председатель Петроченко Татьяна Петровна;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МОУ «Многопрофильный лицей № 5»</a:t>
            </a:r>
            <a:r>
              <a:rPr lang="ru-RU">
                <a:latin typeface="Franklin Gothic Book" pitchFamily="34" charset="0"/>
              </a:rPr>
              <a:t>, председатель Дашина Елена Геннадиевна;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МДОУ № 26</a:t>
            </a:r>
            <a:r>
              <a:rPr lang="ru-RU">
                <a:latin typeface="Franklin Gothic Book" pitchFamily="34" charset="0"/>
              </a:rPr>
              <a:t>, председатель Свинарь Любовь Николаевна; </a:t>
            </a:r>
          </a:p>
          <a:p>
            <a:r>
              <a:rPr lang="ru-RU">
                <a:solidFill>
                  <a:srgbClr val="C00000"/>
                </a:solidFill>
                <a:latin typeface="Franklin Gothic Book" pitchFamily="34" charset="0"/>
              </a:rPr>
              <a:t>МДОУ № 71</a:t>
            </a:r>
            <a:r>
              <a:rPr lang="ru-RU">
                <a:latin typeface="Franklin Gothic Book" pitchFamily="34" charset="0"/>
              </a:rPr>
              <a:t>, председатель Никитина Татьяна Александровна. </a:t>
            </a:r>
          </a:p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25603" name="Рисунок 4" descr="IMG_20180516_1407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285875"/>
            <a:ext cx="3159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ew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5605" name="Рисунок 6" descr="Ohrana-trud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4838700"/>
            <a:ext cx="16748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Золотая сокровищница</a:t>
            </a:r>
            <a:r>
              <a:rPr lang="ru-RU" sz="2800" dirty="0" smtClean="0"/>
              <a:t> (апрель 2018 г.)</a:t>
            </a:r>
            <a:endParaRPr lang="ru-RU" sz="2800" dirty="0"/>
          </a:p>
        </p:txBody>
      </p:sp>
      <p:pic>
        <p:nvPicPr>
          <p:cNvPr id="3" name="Рисунок 2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233363" y="1052513"/>
            <a:ext cx="891063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u="sng">
                <a:solidFill>
                  <a:srgbClr val="0070C0"/>
                </a:solidFill>
                <a:cs typeface="Times New Roman" pitchFamily="18" charset="0"/>
              </a:rPr>
              <a:t>Были награждены памятными подарками </a:t>
            </a:r>
          </a:p>
          <a:p>
            <a:pPr algn="ctr"/>
            <a:r>
              <a:rPr lang="ru-RU" sz="2000" u="sng">
                <a:solidFill>
                  <a:srgbClr val="0070C0"/>
                </a:solidFill>
                <a:cs typeface="Times New Roman" pitchFamily="18" charset="0"/>
              </a:rPr>
              <a:t>коллективы  образовательных организаций </a:t>
            </a:r>
            <a:r>
              <a:rPr lang="ru-RU" sz="2000">
                <a:cs typeface="Times New Roman" pitchFamily="18" charset="0"/>
              </a:rPr>
              <a:t>: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МОУ «Школа № 14 города Донецка»,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МОУ «Школа № 3 города Донецка»,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МОУ "Специализированная школа с углубленным изучением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гуманитарных дисциплин №18 города Донецка</a:t>
            </a:r>
            <a:r>
              <a:rPr lang="ru-RU" sz="1600" b="1" i="1">
                <a:solidFill>
                  <a:srgbClr val="7030A0"/>
                </a:solidFill>
                <a:latin typeface="Times New Roman" pitchFamily="18" charset="0"/>
                <a:cs typeface="Arial" charset="0"/>
              </a:rPr>
              <a:t>»</a:t>
            </a:r>
            <a:endParaRPr lang="ru-RU" sz="1600" b="1">
              <a:solidFill>
                <a:srgbClr val="7030A0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МОУ «Школа № 22 города Донецка»,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МОУ «Школа № 13 города Донецка»,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  МОУ ДОД «Центр детского и юношеского творчества Ворошиловского района г.Донецка»,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МОУ «Школа № 2 города Донецка»,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МОУ «Специализированная школа № 11 города Донецка»,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МОУ «Школа № 15 города Донецка», 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МОУ «Многопрофильный лицей № 1 города Донецка».</a:t>
            </a:r>
          </a:p>
          <a:p>
            <a:pPr algn="ctr"/>
            <a:r>
              <a:rPr lang="ru-RU" sz="1600" b="1">
                <a:solidFill>
                  <a:srgbClr val="7030A0"/>
                </a:solidFill>
                <a:cs typeface="Times New Roman" pitchFamily="18" charset="0"/>
              </a:rPr>
              <a:t>МОУ «Многопрофильный лицей № 5 имени Н.П Бойко города Донецка».</a:t>
            </a:r>
            <a:endParaRPr lang="ru-RU" sz="1600" b="1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26628" name="Рисунок 4" descr="зол сокр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859338"/>
            <a:ext cx="30003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зол сокр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867275"/>
            <a:ext cx="28813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6" descr="зол слкр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857750"/>
            <a:ext cx="27860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857375" y="3286125"/>
            <a:ext cx="550068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Franklin Gothic Book" pitchFamily="34" charset="0"/>
              </a:rPr>
              <a:t>Микитюк Александр Владимирович  </a:t>
            </a:r>
          </a:p>
          <a:p>
            <a:r>
              <a:rPr lang="ru-RU" sz="2400" b="1" i="1">
                <a:solidFill>
                  <a:srgbClr val="FF0000"/>
                </a:solidFill>
                <a:latin typeface="Franklin Gothic Book" pitchFamily="34" charset="0"/>
              </a:rPr>
              <a:t> Горобцова Ольга Владимировна </a:t>
            </a:r>
          </a:p>
          <a:p>
            <a:r>
              <a:rPr lang="ru-RU">
                <a:latin typeface="Franklin Gothic Book" pitchFamily="34" charset="0"/>
              </a:rPr>
              <a:t>(МОУ «Школа № 3 города Донецка»), </a:t>
            </a:r>
          </a:p>
          <a:p>
            <a:r>
              <a:rPr lang="ru-RU">
                <a:latin typeface="Franklin Gothic Book" pitchFamily="34" charset="0"/>
              </a:rPr>
              <a:t>председатель ПК Гладчук Таисия Александровна; </a:t>
            </a:r>
          </a:p>
          <a:p>
            <a:r>
              <a:rPr lang="ru-RU" sz="2400" b="1" i="1">
                <a:solidFill>
                  <a:srgbClr val="FF0000"/>
                </a:solidFill>
                <a:latin typeface="Franklin Gothic Book" pitchFamily="34" charset="0"/>
              </a:rPr>
              <a:t>Полякова Ольга Сергеевна </a:t>
            </a:r>
          </a:p>
          <a:p>
            <a:r>
              <a:rPr lang="ru-RU">
                <a:latin typeface="Franklin Gothic Book" pitchFamily="34" charset="0"/>
              </a:rPr>
              <a:t>(МОУ «Классическая гуманитарная гимназия), </a:t>
            </a:r>
          </a:p>
          <a:p>
            <a:r>
              <a:rPr lang="ru-RU">
                <a:latin typeface="Franklin Gothic Book" pitchFamily="34" charset="0"/>
              </a:rPr>
              <a:t>председатель ПК Брежнева Елена Андреевна.  </a:t>
            </a:r>
          </a:p>
          <a:p>
            <a:r>
              <a:rPr lang="ru-RU" sz="2400" b="1">
                <a:solidFill>
                  <a:srgbClr val="FF0000"/>
                </a:solidFill>
                <a:latin typeface="Franklin Gothic Book" pitchFamily="34" charset="0"/>
              </a:rPr>
              <a:t>Лебухорская Анастасия Олеговна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</a:p>
          <a:p>
            <a:r>
              <a:rPr lang="ru-RU">
                <a:latin typeface="Franklin Gothic Book" pitchFamily="34" charset="0"/>
              </a:rPr>
              <a:t>(МОУ «Многопрофильный лицей № 1»), </a:t>
            </a:r>
          </a:p>
          <a:p>
            <a:r>
              <a:rPr lang="ru-RU">
                <a:latin typeface="Franklin Gothic Book" pitchFamily="34" charset="0"/>
              </a:rPr>
              <a:t>председатель ПК Кравцова Наталья Александровна. </a:t>
            </a:r>
          </a:p>
          <a:p>
            <a:r>
              <a:rPr lang="ru-RU">
                <a:latin typeface="Franklin Gothic Book" pitchFamily="34" charset="0"/>
              </a:rPr>
              <a:t> 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 </a:t>
            </a:r>
          </a:p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4" name="Рисунок 3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000125"/>
            <a:ext cx="5114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Участие в панихиде по погибшим во время военных действий работникам образования  31.05.2018 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8675" name="Рисунок 3" descr="ал мамяти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643188"/>
            <a:ext cx="3643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аллея памяти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4445000"/>
            <a:ext cx="35734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аллея памяти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1138" y="2500313"/>
            <a:ext cx="37814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Участие в праздничных мероприятиях 1 Мая </a:t>
            </a:r>
            <a:endParaRPr lang="ru-RU" sz="2800" dirty="0"/>
          </a:p>
        </p:txBody>
      </p:sp>
      <p:pic>
        <p:nvPicPr>
          <p:cNvPr id="3" name="Рисунок 2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9699" name="Рисунок 3" descr="S12700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3786188"/>
            <a:ext cx="4445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 descr="jlYhpceZdw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85737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 descr="S127003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214813"/>
            <a:ext cx="41433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8" descr="S127002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0125" y="1643063"/>
            <a:ext cx="4191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 descr="S12700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143375"/>
            <a:ext cx="4429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7" descr="S12700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14313"/>
            <a:ext cx="482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8" descr="S12700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2357438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паа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3"/>
            <a:ext cx="33718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Оздоровление и туризм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857250"/>
            <a:ext cx="42545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50"/>
            <a:ext cx="41481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14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3786188"/>
            <a:ext cx="41338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3929063" y="1533525"/>
            <a:ext cx="5214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 </a:t>
            </a:r>
          </a:p>
        </p:txBody>
      </p:sp>
      <p:pic>
        <p:nvPicPr>
          <p:cNvPr id="14338" name="Рисунок 4" descr="New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 descr="вместе мы сил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500188"/>
            <a:ext cx="23034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 descr="203857_html_m68f93d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00188"/>
            <a:ext cx="5657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92890543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3857625"/>
            <a:ext cx="2428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 descr="Анапа-Джемет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3" descr="долина лотос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Керч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5" descr="озере Сукко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84563"/>
            <a:ext cx="45720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Рисунок 2" descr="Без-имени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63" y="3214688"/>
            <a:ext cx="7000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Что такое Профсоюз?</a:t>
            </a: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Дело чести!</a:t>
            </a: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Когда все как один, </a:t>
            </a: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когда вместе!</a:t>
            </a: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Это главное наше богатство,</a:t>
            </a: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Это школа единства и братства!</a:t>
            </a:r>
            <a:endParaRPr lang="ru-RU" sz="24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362" name="Содержимое 5" descr="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143000"/>
            <a:ext cx="3357562" cy="3687763"/>
          </a:xfrm>
        </p:spPr>
      </p:pic>
      <p:sp>
        <p:nvSpPr>
          <p:cNvPr id="15363" name="Содержимое 4"/>
          <p:cNvSpPr>
            <a:spLocks noGrp="1"/>
          </p:cNvSpPr>
          <p:nvPr>
            <p:ph sz="half" idx="2"/>
          </p:nvPr>
        </p:nvSpPr>
        <p:spPr>
          <a:xfrm>
            <a:off x="4214813" y="1428750"/>
            <a:ext cx="4643437" cy="2857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</a:rPr>
              <a:t>Профсоюз - это объединение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</a:rPr>
              <a:t>членов профессиональных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</a:rPr>
              <a:t>организаций для решения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</a:rPr>
              <a:t>общих внутренних вопросов по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</a:rPr>
              <a:t>защите прав работников и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70C0"/>
                </a:solidFill>
              </a:rPr>
              <a:t>поддержания их интересов.</a:t>
            </a:r>
          </a:p>
          <a:p>
            <a:pPr>
              <a:buFont typeface="Wingdings 2" pitchFamily="18" charset="2"/>
              <a:buNone/>
            </a:pPr>
            <a:endParaRPr lang="ru-RU" sz="2000" i="1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4929188"/>
            <a:ext cx="7056437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Величко Алла Александровна,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председатель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орошиловской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районной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города Донецка территориальной Профсоюзной организации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Профессионального союза  работников образования и науки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Донецкой Народной Республики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686800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«Для чего нужен Профсоюз?»</a:t>
            </a:r>
            <a:endParaRPr lang="ru-RU" dirty="0"/>
          </a:p>
        </p:txBody>
      </p:sp>
      <p:pic>
        <p:nvPicPr>
          <p:cNvPr id="7" name="Рисунок 6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28625" y="1928813"/>
            <a:ext cx="81724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800" b="1" i="1">
                <a:solidFill>
                  <a:srgbClr val="7030A0"/>
                </a:solidFill>
                <a:cs typeface="Times New Roman" pitchFamily="18" charset="0"/>
              </a:rPr>
              <a:t>Немного истории</a:t>
            </a:r>
          </a:p>
          <a:p>
            <a:pPr algn="ctr"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Целью создания профсоюзов было – не получение</a:t>
            </a:r>
          </a:p>
          <a:p>
            <a:pPr algn="ctr"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 материальных благ и путёвок на отдых,</a:t>
            </a:r>
          </a:p>
          <a:p>
            <a:pPr algn="ctr"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 а решение насущных вопросов и проблем. </a:t>
            </a:r>
          </a:p>
          <a:p>
            <a:pPr algn="ctr">
              <a:tabLst>
                <a:tab pos="457200" algn="l"/>
              </a:tabLst>
            </a:pPr>
            <a:endParaRPr lang="ru-RU" sz="2400"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Это:</a:t>
            </a:r>
            <a:endParaRPr lang="ru-RU"/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Низкая заработная плата работников;</a:t>
            </a:r>
            <a:endParaRPr lang="ru-RU"/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Режим рабочего времени и времени отдыха;</a:t>
            </a:r>
            <a:endParaRPr lang="ru-RU"/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Решение социальных вопросов;</a:t>
            </a:r>
            <a:endParaRPr lang="ru-RU"/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Пенсионное обеспечение;</a:t>
            </a:r>
            <a:endParaRPr lang="ru-RU"/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cs typeface="Times New Roman" pitchFamily="18" charset="0"/>
              </a:rPr>
              <a:t>Безопасная организация производственного процесса.</a:t>
            </a:r>
            <a:endParaRPr lang="ru-RU" sz="3200"/>
          </a:p>
        </p:txBody>
      </p:sp>
      <p:pic>
        <p:nvPicPr>
          <p:cNvPr id="16388" name="Рисунок 5" descr="7a47a0dffd247ab068745c7701ca725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857500"/>
            <a:ext cx="250031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/>
              <a:t>Что сделано в защиту членов профсоюза.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3500" y="1714500"/>
            <a:ext cx="91059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Направлены письма и обращения по наиболее острым проблемам отрасли: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Franklin Gothic Book" pitchFamily="34" charset="0"/>
              </a:rPr>
              <a:t>Главе Донецкой Народной Республики Захарченко Александру Владимировичу: </a:t>
            </a:r>
          </a:p>
          <a:p>
            <a:r>
              <a:rPr lang="ru-RU" sz="2000">
                <a:latin typeface="Franklin Gothic Book" pitchFamily="34" charset="0"/>
              </a:rPr>
              <a:t>- о необходимости перерасчёта должностных ставок и окладов </a:t>
            </a:r>
          </a:p>
          <a:p>
            <a:r>
              <a:rPr lang="ru-RU" sz="2000">
                <a:latin typeface="Franklin Gothic Book" pitchFamily="34" charset="0"/>
              </a:rPr>
              <a:t>работникам образования;</a:t>
            </a:r>
          </a:p>
          <a:p>
            <a:r>
              <a:rPr lang="ru-RU" sz="2000">
                <a:latin typeface="Franklin Gothic Book" pitchFamily="34" charset="0"/>
              </a:rPr>
              <a:t> 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Franklin Gothic Book" pitchFamily="34" charset="0"/>
              </a:rPr>
              <a:t>В адрес Народного Совета Донецкой Народной Республики:</a:t>
            </a:r>
          </a:p>
          <a:p>
            <a:r>
              <a:rPr lang="ru-RU" sz="2000">
                <a:latin typeface="Franklin Gothic Book" pitchFamily="34" charset="0"/>
              </a:rPr>
              <a:t>- об ускорении сроков принятия Закона «О социальном диалоге» и</a:t>
            </a:r>
          </a:p>
          <a:p>
            <a:r>
              <a:rPr lang="ru-RU" sz="2000">
                <a:latin typeface="Franklin Gothic Book" pitchFamily="34" charset="0"/>
              </a:rPr>
              <a:t>«Трудового Кодекса»;</a:t>
            </a:r>
          </a:p>
          <a:p>
            <a:r>
              <a:rPr lang="ru-RU" sz="2000">
                <a:latin typeface="Franklin Gothic Book" pitchFamily="34" charset="0"/>
              </a:rPr>
              <a:t>- об утверждении новой редакции Закона «Об охране труда» </a:t>
            </a:r>
          </a:p>
          <a:p>
            <a:r>
              <a:rPr lang="ru-RU" sz="2000">
                <a:latin typeface="Franklin Gothic Book" pitchFamily="34" charset="0"/>
              </a:rPr>
              <a:t>с учётом предложений профсоюзов.</a:t>
            </a:r>
          </a:p>
          <a:p>
            <a:endParaRPr lang="ru-RU" sz="2000">
              <a:latin typeface="Franklin Gothic Book" pitchFamily="34" charset="0"/>
            </a:endParaRPr>
          </a:p>
        </p:txBody>
      </p:sp>
      <p:pic>
        <p:nvPicPr>
          <p:cNvPr id="17412" name="Рисунок 4" descr="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263" y="3929063"/>
            <a:ext cx="23288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профсоюз-730x639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857750"/>
            <a:ext cx="30718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Реальное социальное партнёрство- залог общих успехов!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2286000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Управление образования Администрации г.Донецка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Администрация Ворошиловского района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Управление финансов Администрации г.Донецка;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Совет ветеранов Ворошиловского района;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Комитет по физкультуре и спорту;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Дом Учителя г.Донецка.</a:t>
            </a:r>
          </a:p>
        </p:txBody>
      </p:sp>
      <p:pic>
        <p:nvPicPr>
          <p:cNvPr id="18436" name="Рисунок 4" descr="sm.asp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965575"/>
            <a:ext cx="36433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4124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Наши друзья из российской федерации</a:t>
            </a:r>
            <a:br>
              <a:rPr lang="ru-RU" sz="2800" dirty="0" smtClean="0"/>
            </a:br>
            <a:r>
              <a:rPr lang="ru-RU" sz="2800" dirty="0" smtClean="0"/>
              <a:t> город Рязань</a:t>
            </a:r>
            <a:endParaRPr lang="ru-RU" sz="2800" dirty="0"/>
          </a:p>
        </p:txBody>
      </p:sp>
      <p:pic>
        <p:nvPicPr>
          <p:cNvPr id="19458" name="Рисунок 2" descr="DSC019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76313"/>
            <a:ext cx="400050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DSC019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3613" y="952500"/>
            <a:ext cx="415607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DSC019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833813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DSC019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890963"/>
            <a:ext cx="4143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РАБОТА 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75" y="2286000"/>
            <a:ext cx="778668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ru-RU" sz="2800" b="1" i="1">
                <a:solidFill>
                  <a:srgbClr val="835E01"/>
                </a:solidFill>
                <a:cs typeface="Times New Roman" pitchFamily="18" charset="0"/>
              </a:rPr>
              <a:t>Цель: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2800" b="1" i="1">
                <a:solidFill>
                  <a:srgbClr val="835E01"/>
                </a:solidFill>
                <a:cs typeface="Times New Roman" pitchFamily="18" charset="0"/>
              </a:rPr>
              <a:t>Информировать членов Профсоюза о работе, сделанной для них.</a:t>
            </a:r>
            <a:endParaRPr lang="ru-RU" sz="2000" b="1" i="1">
              <a:solidFill>
                <a:srgbClr val="835E01"/>
              </a:solidFill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2800" b="1" i="1">
                <a:solidFill>
                  <a:srgbClr val="835E01"/>
                </a:solidFill>
                <a:cs typeface="Times New Roman" pitchFamily="18" charset="0"/>
              </a:rPr>
              <a:t>Привлекать новых членов в Профсоюз.</a:t>
            </a:r>
            <a:endParaRPr lang="ru-RU" sz="2000" b="1" i="1">
              <a:solidFill>
                <a:srgbClr val="835E01"/>
              </a:solidFill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2800" b="1" i="1">
                <a:solidFill>
                  <a:srgbClr val="835E01"/>
                </a:solidFill>
                <a:cs typeface="Times New Roman" pitchFamily="18" charset="0"/>
              </a:rPr>
              <a:t>Создавать имидж Профсоюзов.</a:t>
            </a:r>
            <a:endParaRPr lang="ru-RU" sz="2000" b="1" i="1">
              <a:solidFill>
                <a:srgbClr val="835E01"/>
              </a:solidFill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457200" algn="l"/>
              </a:tabLst>
            </a:pPr>
            <a:r>
              <a:rPr lang="ru-RU" sz="2800" b="1" i="1">
                <a:solidFill>
                  <a:srgbClr val="835E01"/>
                </a:solidFill>
                <a:cs typeface="Times New Roman" pitchFamily="18" charset="0"/>
              </a:rPr>
              <a:t>Помогать людям решать проблемы.</a:t>
            </a:r>
            <a:endParaRPr lang="ru-RU" sz="3600" b="1" i="1">
              <a:solidFill>
                <a:srgbClr val="835E01"/>
              </a:solidFill>
            </a:endParaRPr>
          </a:p>
        </p:txBody>
      </p:sp>
      <p:pic>
        <p:nvPicPr>
          <p:cNvPr id="4" name="Рисунок 3" descr="New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IMG_20180306_1402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63"/>
            <a:ext cx="42862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S12300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48577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S12600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4000500"/>
            <a:ext cx="47863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profsoyuz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929188"/>
            <a:ext cx="25955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паа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14313"/>
            <a:ext cx="25717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c5eaf34dee6fbd87179dd467cd3455b9266a65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674</TotalTime>
  <Words>614</Words>
  <Application>Microsoft Office PowerPoint</Application>
  <PresentationFormat>Экран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 ВОРОШИЛОВСКая  РАЙОННая ГОРОДА ДОНЕЦКА ТЕРРИТОРИАЛЬНая  ПРОФСОЮЗНая  ОРГАНИЗАЦИя ПРОФЕССИОНАЛЬНОГО СОЮЗА   РАБОТНИКОВ ОБРАЗОВАНИЯ И НАУКИ  ДОНЕЦКОЙ НАРОДНОЙ РЕСПУБЛИКИ </vt:lpstr>
      <vt:lpstr>Презентация PowerPoint</vt:lpstr>
      <vt:lpstr>Презентация PowerPoint</vt:lpstr>
      <vt:lpstr>«Для чего нужен Профсоюз?»</vt:lpstr>
      <vt:lpstr>Что сделано в защиту членов профсоюза. </vt:lpstr>
      <vt:lpstr>Реальное социальное партнёрство- залог общих успехов!</vt:lpstr>
      <vt:lpstr>Наши друзья из российской федерации  город Рязань</vt:lpstr>
      <vt:lpstr>ИНФОРМАЦИОННАЯ РАБОТА </vt:lpstr>
      <vt:lpstr>Презентация PowerPoint</vt:lpstr>
      <vt:lpstr>Презентация PowerPoint</vt:lpstr>
      <vt:lpstr>Презентация PowerPoint</vt:lpstr>
      <vt:lpstr>Конкурс рисунков «Профсоюз глазами детей» (февраль 2018 г.) </vt:lpstr>
      <vt:lpstr>Неделя Охраны труда (апрель 2018 г.) </vt:lpstr>
      <vt:lpstr>Золотая сокровищница (апрель 2018 г.)</vt:lpstr>
      <vt:lpstr>Презентация PowerPoint</vt:lpstr>
      <vt:lpstr>Участие в панихиде по погибшим во время военных действий работникам образования  31.05.2018 г. </vt:lpstr>
      <vt:lpstr>Участие в праздничных мероприятиях 1 Мая </vt:lpstr>
      <vt:lpstr>Презентация PowerPoint</vt:lpstr>
      <vt:lpstr>Оздоровление и туризм 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Подиум - шаблон презентации с сайта http://presentation-creation.ru</dc:title>
  <dc:creator>obstinate</dc:creator>
  <dc:description>Шаблон презентации с сайта http://presentation-creation.ru/</dc:description>
  <cp:lastModifiedBy>ann.kuzmenko@outlook.com</cp:lastModifiedBy>
  <cp:revision>87</cp:revision>
  <dcterms:created xsi:type="dcterms:W3CDTF">2017-06-26T15:59:33Z</dcterms:created>
  <dcterms:modified xsi:type="dcterms:W3CDTF">2018-10-26T07:44:57Z</dcterms:modified>
</cp:coreProperties>
</file>