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1" r:id="rId3"/>
    <p:sldId id="257" r:id="rId4"/>
    <p:sldId id="264" r:id="rId5"/>
    <p:sldId id="265" r:id="rId6"/>
    <p:sldId id="267" r:id="rId7"/>
    <p:sldId id="258" r:id="rId8"/>
    <p:sldId id="259" r:id="rId9"/>
    <p:sldId id="269" r:id="rId10"/>
    <p:sldId id="268" r:id="rId11"/>
    <p:sldId id="260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87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91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8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4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15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6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6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25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78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89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21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66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70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473F-0BAC-46D3-8DE6-FF79FBE29477}" type="datetimeFigureOut">
              <a:rPr lang="ru-RU" smtClean="0"/>
              <a:t>пн 31.05.21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F4EAF4-C8FB-4166-9836-D3827DC70A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0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09903"/>
            <a:ext cx="8509711" cy="3153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ПУБЛИЧНЫЙ ОТЧЕТ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Первичная профсоюзная организация МОУ «Специализированная физико-математическая школа №17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</a:rPr>
              <a:t>города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</a:rPr>
              <a:t>Донецка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673367"/>
            <a:ext cx="8915399" cy="2065281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«Наш особый долг заключается в том, что, если кто-либо особенно нуждается в нашей помощи, мы должны приложить все силы к тому, чтобы помочь этому человеку» 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											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Цицерон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Марк Туллий</a:t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9096" y="606976"/>
            <a:ext cx="3468414" cy="2601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84" y="3878317"/>
            <a:ext cx="3194574" cy="2690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49" y="110362"/>
            <a:ext cx="6048011" cy="3594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6046" y="3521544"/>
            <a:ext cx="3279227" cy="2727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67" y="3378879"/>
            <a:ext cx="3932425" cy="31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3779"/>
            <a:ext cx="8911687" cy="2443655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Основные направления деятельности: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Заключение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соглашений, содействие заключению коллективных договоров и их реализации, ведение коллективных переговоров; Участие в разработке предложений к законодательным и иным нормативным актам; Оказание юридической, материальной помощи членам Профсоюза; Осуществление общественного контроля за соблюдением трудового законодательства, за состоянием охраны труда; Участие в урегулировании коллективных трудовых споров (конфликтов).</a:t>
            </a:r>
            <a:br>
              <a:rPr lang="ru-RU" sz="19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932386"/>
            <a:ext cx="8915400" cy="3610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Член профсоюза имеет право на: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Получение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бесплатной юридической помощи при защите в суде по вопросам трудового права и пенсионным вопросам. Получение материальной помощи. Получение льготной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путёвки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для детей в загородный оздоровительный лагерь. Получение льготной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путёвки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 санатории. Проведение совместного досуга (вечеров отдыха, коллективное посещение театров, кинотеатров) Все это помогает нам лучше узнать друг друга, стать ближе, а значит, сильнее. </a:t>
            </a:r>
            <a:endParaRPr lang="ru-RU" sz="1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Вместе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мы – сила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Активная позиция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педагогов.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Ветераны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всегда рядом с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нами.</a:t>
            </a: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4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78372"/>
            <a:ext cx="8911687" cy="15266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«Профсоюз - коллектив, коллектив - это сила. Будем вместе творить, станем вместе едины!»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Знайте, что профсоюз:  </a:t>
            </a:r>
          </a:p>
          <a:p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>
                <a:solidFill>
                  <a:srgbClr val="0070C0"/>
                </a:solidFill>
              </a:rPr>
              <a:t>ротягивает руку помощи! </a:t>
            </a:r>
          </a:p>
          <a:p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dirty="0">
                <a:solidFill>
                  <a:srgbClr val="0070C0"/>
                </a:solidFill>
              </a:rPr>
              <a:t>ешает социальные проблемы! </a:t>
            </a:r>
          </a:p>
          <a:p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>
                <a:solidFill>
                  <a:srgbClr val="0070C0"/>
                </a:solidFill>
              </a:rPr>
              <a:t>тстаивает права и интересы человека труда! </a:t>
            </a:r>
          </a:p>
          <a:p>
            <a:r>
              <a:rPr lang="ru-RU" b="1" dirty="0">
                <a:solidFill>
                  <a:srgbClr val="C00000"/>
                </a:solidFill>
              </a:rPr>
              <a:t>Ф</a:t>
            </a:r>
            <a:r>
              <a:rPr lang="ru-RU" b="1" dirty="0">
                <a:solidFill>
                  <a:srgbClr val="0070C0"/>
                </a:solidFill>
              </a:rPr>
              <a:t>ормирует основные требования к работодателю! </a:t>
            </a:r>
          </a:p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>
                <a:solidFill>
                  <a:srgbClr val="0070C0"/>
                </a:solidFill>
              </a:rPr>
              <a:t>одействует росту заработной платы! </a:t>
            </a:r>
          </a:p>
          <a:p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>
                <a:solidFill>
                  <a:srgbClr val="0070C0"/>
                </a:solidFill>
              </a:rPr>
              <a:t>существляет представительство интересов в суде! </a:t>
            </a:r>
          </a:p>
          <a:p>
            <a:r>
              <a:rPr lang="ru-RU" b="1" dirty="0">
                <a:solidFill>
                  <a:srgbClr val="C00000"/>
                </a:solidFill>
              </a:rPr>
              <a:t>Ю</a:t>
            </a:r>
            <a:r>
              <a:rPr lang="ru-RU" b="1" dirty="0">
                <a:solidFill>
                  <a:srgbClr val="0070C0"/>
                </a:solidFill>
              </a:rPr>
              <a:t>ридически поддерживает и защищает! </a:t>
            </a:r>
          </a:p>
          <a:p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>
                <a:solidFill>
                  <a:srgbClr val="0070C0"/>
                </a:solidFill>
              </a:rPr>
              <a:t>нает, что делать!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54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270" y="139818"/>
            <a:ext cx="8911687" cy="5528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Мы всегда впереди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7732" y="838702"/>
            <a:ext cx="3991060" cy="3691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1" y="1277007"/>
            <a:ext cx="2900083" cy="2506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2" y="3869456"/>
            <a:ext cx="3960956" cy="2841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30" y="4319141"/>
            <a:ext cx="3503434" cy="2451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68" y="991057"/>
            <a:ext cx="3266744" cy="2541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07" y="3800480"/>
            <a:ext cx="3358055" cy="2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4" y="315309"/>
            <a:ext cx="3363311" cy="2522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57" y="3141850"/>
            <a:ext cx="2589486" cy="345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81" y="170431"/>
            <a:ext cx="3958593" cy="2971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81" y="3442155"/>
            <a:ext cx="2430169" cy="3152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1" y="315309"/>
            <a:ext cx="2628109" cy="2826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81" y="3442155"/>
            <a:ext cx="4095129" cy="29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6841"/>
            <a:ext cx="8911687" cy="155815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«Профсоюз - коллектив, коллектив - это сила. Будем вместе творить, станем вместе едины!»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9156098" cy="452733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ЧТО ТАКОЕ ПРОФСОЮЗ?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Профсоюз - добровольное общественное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и защиты их социально-трудовых прав и интересов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ЧТО ДЕЛАЕТ ПРОФСОЮЗ?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Протягивает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руку помощи! Решает социальные проблемы! Отстаивает права и интересы человека труда! Формирует основные требования к работодателю! Содействует росту заработной платы! Осуществляет представительство интересов в суде! Юридически поддерживает и защищает! Знает, что делать!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75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Первичная профсоюзная организация МОУ «Специализированная физико-математическая школа №17 города Донецка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70234"/>
            <a:ext cx="8915400" cy="36409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Профессиональный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союз работников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образования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науки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Донецкой Народной Республики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является добровольным общественным объединением граждан, работающих в образовательных учреждениях различных типов и видов, органах управления образованием, организациях, предприятиях и учреждениях образования и науки и обучающихся в образовательных учреждениях профессионального образования независимо от 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организационно -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правовой 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0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8345" y="110359"/>
            <a:ext cx="9743089" cy="6479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Первичная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профсоюзная организация сегодня – это единственная организация, которая защищает трудовые права работников, добивается выполнения социальных гарантий, улучшает микроклимат в коллективе. Задача по сплочению коллектива – одна из главных задач профсоюзного комитета. Мы хотим, чтобы все работники: и администрация, и педагоги, и технический персонал были объединены не только профессиональной деятельностью, но и досугом, чтобы коллектив участвовал в жизни каждого сотрудника, помогал решать проблемы, радовался и огорчался вместе с ними. </a:t>
            </a:r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Мероприятия по защите социально-экономических интересов и прав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работников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Основным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инструментом социального партнёрства между работодателем и Профсоюзной организацией является Коллективный договор, который регулирует вопросы условий труда, организации отдыха, предоставления льгот и гарантий работникам общеобразовательного учреждения. </a:t>
            </a:r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Договор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позволяет расширить рамки действующего трудового законодательства, обеспечить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мероприятия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по охране труда, улучшить условия труда и быта работников. Председатель профсоюзной организации доводит до сведения коллектива и директора решения и постановления вышестоящей профсоюзной организации.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профкомом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согласовываются 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приказы и распоряжения, касающиеся социально-трудовых отношений работников школы (нормы труда, оплата труда, работа в предпраздничные и праздничные дни, вопросы охраны труда, вопросы организации оздоровления и отдыха работников и др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.).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Председатель Профсоюзной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организации нашей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школы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принимает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участие в работе аттестационной комиссии по проведению аттестации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учителей, является членом приёмной комиссии по подготовке школы к новому учебному году.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 На стенде по охране труда имеются инструкции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на отдельные виды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работ, которые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утверждаются директором школы и согласовываются с председателем профсоюза. </a:t>
            </a:r>
          </a:p>
        </p:txBody>
      </p:sp>
    </p:spTree>
    <p:extLst>
      <p:ext uri="{BB962C8B-B14F-4D97-AF65-F5344CB8AC3E}">
        <p14:creationId xmlns:p14="http://schemas.microsoft.com/office/powerpoint/2010/main" val="12987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2" y="173421"/>
            <a:ext cx="10294881" cy="63850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							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Организационная работа.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Первичная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профсоюзная организация в нашем учреждении создана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в 2015 году и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стабильно функционирует. На сегодняшний день в составе профсоюзной организации числится 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% от общей численности работников. Ежемесячно осуществлялся безналичный сбор членских взносов с перечислением их на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счёт в территориальный совет Профсоюза.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За отчётный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период на заседаниях профкома обсуждались вопросы, охватывающие все направления профсоюзной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деятельности: контроль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за соблюдением коллективного договора, социально-экономические вопросы, информационная работа, охрана труда, оздоровление работников,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культурно-массовая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работа и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другие.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Всю свою работу профсоюзный комитет строит на принципах социального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партнёрства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и сотрудничества с администрацией школы, решая все вопросы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путём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конструктивного диалога в интересах работников.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профкоме собраны наиболее активные члены профсоюзной организации. 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Работа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профсоюзной организации заключается в основном в представлении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интересов трудящихся, которые участвуют во всех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видах совещаний, собраний,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в разработке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и утверждении «Коллективного договора»,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принимают участие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в работе районной профсоюзной организации. В течение года председатель профкома участвовал в заседаниях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распределению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финансовых выплат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Профком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школы принимал участие в общественно-политических акциях: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демонстрация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1-го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Мая, шествие Бессмертного Полка 9 Мая, участи во всех мероприятиях Дня Республики 11 Мая и в других, районных и городских.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Профком школы проводит большую работу по освещению деятельности Профсоюза через наглядную агитацию. В распоряжении профсоюзного комитета для информирования членов профсоюза, а также всей общественности школы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используется информационный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стенд профкома. Информационный стенд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профкома, который знакомит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членов профсоюза и остальных сотрудников школы с отдельными сторонами жизни и деятельности профсоюзной организации. Члены профсоюзного комитета получают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информацию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на заседаниях профсоюзного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комитета,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на сайте Территориальной профсоюзной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организации. Наряду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с современными средствами, заслуженной популярностью пользуются и традиционные способы доведения информации до членов профсоюза. Профком школы проводит большую работу по сохранению профсоюзного членства и вовлечению в Профсоюз новых членов. Доброй традицией становится поздравления работников с профессиональными и календарными праздниками, с юбилейными датами. В такие дни для каждого находятся доброе слово. Профсоюзный комитет совместно с Территориальной профсоюзной организацией поздравил детей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членов профсоюза,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идущих в 1 класс набором «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Первоклассник».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Профсоюзный комитет активно участвовал в организации и проведении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Дня Учителя, Нового года, организовывал выезды на природу, культпоходы в театры города.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В рамках социальной новогодней кампании Профсоюзный комитет поздравил детей работников школы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праздничными новогодними подарками.</a:t>
            </a:r>
            <a:endParaRPr lang="ru-RU" sz="25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0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441" y="504497"/>
            <a:ext cx="9786171" cy="5959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Предложения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улучшению работы профсоюзного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комитета.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 профсоюзного комитета есть над чем работать. В перспективе – новые проекты по мотивации вступления в профсоюз, по организации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культурно-массовой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спортивно-оздоровительной работы, по развитию информационной политики и социального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партнёрства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всех уровнях. В последнее время в связи с различными изменениями в системе образования, а также в системе оплаты педагогического труда, больничных листов, требуется всё больше знаний трудового законодательства. Каждый член первичной профсоюзной организации уже понимает, что единому,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сплочённому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постоянно развивающемуся профессиональному союзу по плечу решение важнейшей задачи – сделать профессию педагога, работника школы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престижной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Профсоюзному комитету и его комиссиям предстоит поработать над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поставленными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проблемами, постараться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ещё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активнее заявить о себе, о роли первичной организации в жизни школы. Главными направлениями в этой работе остаются: защита прав и интересов работников учреждения, соблюдение законности, повышение ответственности за результаты своего личного труда и работы коллектива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82228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8014"/>
            <a:ext cx="8911687" cy="18655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Первичная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профсоюзная организация МОУ «Специализированная физико-математическая школа №17 города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Донецка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Профсоюзный комитет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4469" y="2133600"/>
            <a:ext cx="9250143" cy="4346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Билан Зоя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Михайловна - председатель первичной профсоюзной организации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Профсоюзный комитет: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Громова Анна Леонидовна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учитель истории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	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Барабаш Елена Валентиновна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библиотекарь 	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Соколова Ольга Анатольевна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учитель начальных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Мирошник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Инна Леонидовна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учитель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иностранного языка</a:t>
            </a:r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Ревизионная комиссия: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Ефремова Наталья Владимировна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учитель начальных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классов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Пучко Ма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Николаевна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учитель начальных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классов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Мордвинова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Наталья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Владимировна 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учитель начальных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классов</a:t>
            </a:r>
            <a:r>
              <a:rPr lang="ru-RU" dirty="0" smtClean="0"/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8014"/>
            <a:ext cx="8911687" cy="16369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Профсоюз – это: Профессионализм Разумность Ответственность Финансовая поддержка Солидарность Организованность Юридическая помощь Законность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9062" y="2133600"/>
            <a:ext cx="9155550" cy="4393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Цели и задачи первичной профсоюзной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организации: реализация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уставных задач Профсоюза по представительству и защите социально-трудовых прав и профессиональных интересов членов Профсоюза; Общественный контроль за соблюдением законодательства о труде и охране труда; Улучшение материального положения, укрепление здоровья и повышение жизненного уровня членов Профсоюза; Информационное обеспечение членов Профсоюза; Создание условий, обеспечивающих вовлечение членов Профсоюза в профсоюзную работу; Осуществление организационных мероприятий по повышению мотивации профсоюзного членства</a:t>
            </a:r>
          </a:p>
        </p:txBody>
      </p:sp>
    </p:spTree>
    <p:extLst>
      <p:ext uri="{BB962C8B-B14F-4D97-AF65-F5344CB8AC3E}">
        <p14:creationId xmlns:p14="http://schemas.microsoft.com/office/powerpoint/2010/main" val="267897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301" y="897445"/>
            <a:ext cx="3121570" cy="2207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39" y="220718"/>
            <a:ext cx="3153104" cy="2364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56" y="3972911"/>
            <a:ext cx="3303834" cy="2661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0402" y="3339336"/>
            <a:ext cx="3578776" cy="2670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80" y="220718"/>
            <a:ext cx="4540900" cy="3560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97" y="4113222"/>
            <a:ext cx="3736742" cy="25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45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</TotalTime>
  <Words>468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BatangChe</vt:lpstr>
      <vt:lpstr>Arial</vt:lpstr>
      <vt:lpstr>Arial Black</vt:lpstr>
      <vt:lpstr>Century Gothic</vt:lpstr>
      <vt:lpstr>Wingdings 3</vt:lpstr>
      <vt:lpstr>Легкий дым</vt:lpstr>
      <vt:lpstr>         ПУБЛИЧНЫЙ ОТЧЕТ Первичная профсоюзная организация МОУ «Специализированная физико-математическая школа №17  города Донецка  </vt:lpstr>
      <vt:lpstr>«Профсоюз - коллектив, коллектив - это сила. Будем вместе творить, станем вместе едины!» </vt:lpstr>
      <vt:lpstr>Первичная профсоюзная организация МОУ «Специализированная физико-математическая школа №17 города Донецка</vt:lpstr>
      <vt:lpstr>Презентация PowerPoint</vt:lpstr>
      <vt:lpstr>Презентация PowerPoint</vt:lpstr>
      <vt:lpstr>Презентация PowerPoint</vt:lpstr>
      <vt:lpstr>Первичная профсоюзная организация МОУ «Специализированная физико-математическая школа №17 города Донецка Профсоюзный комитет </vt:lpstr>
      <vt:lpstr>Профсоюз – это: Профессионализм Разумность Ответственность Финансовая поддержка Солидарность Организованность Юридическая помощь Законность</vt:lpstr>
      <vt:lpstr>Презентация PowerPoint</vt:lpstr>
      <vt:lpstr>Презентация PowerPoint</vt:lpstr>
      <vt:lpstr>Основные направления деятельности:  Заключение соглашений, содействие заключению коллективных договоров и их реализации, ведение коллективных переговоров; Участие в разработке предложений к законодательным и иным нормативным актам; Оказание юридической, материальной помощи членам Профсоюза; Осуществление общественного контроля за соблюдением трудового законодательства, за состоянием охраны труда; Участие в урегулировании коллективных трудовых споров (конфликтов). </vt:lpstr>
      <vt:lpstr>«Профсоюз - коллектив, коллектив - это сила. Будем вместе творить, станем вместе едины!» </vt:lpstr>
      <vt:lpstr>Мы всегда впереди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ПРОФСОЮЗНАЯ РАБОТА В ШКОЛЕ</dc:title>
  <dc:creator>USER</dc:creator>
  <cp:lastModifiedBy>USER</cp:lastModifiedBy>
  <cp:revision>42</cp:revision>
  <dcterms:created xsi:type="dcterms:W3CDTF">2021-03-25T10:36:30Z</dcterms:created>
  <dcterms:modified xsi:type="dcterms:W3CDTF">2021-05-31T13:31:15Z</dcterms:modified>
</cp:coreProperties>
</file>